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6" r:id="rId6"/>
    <p:sldId id="303" r:id="rId7"/>
    <p:sldId id="277" r:id="rId8"/>
    <p:sldId id="275" r:id="rId9"/>
    <p:sldId id="288" r:id="rId10"/>
    <p:sldId id="296" r:id="rId11"/>
    <p:sldId id="297" r:id="rId12"/>
    <p:sldId id="299" r:id="rId13"/>
    <p:sldId id="300" r:id="rId14"/>
    <p:sldId id="301" r:id="rId15"/>
    <p:sldId id="302" r:id="rId16"/>
    <p:sldId id="285" r:id="rId17"/>
    <p:sldId id="284"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69" d="100"/>
          <a:sy n="69" d="100"/>
        </p:scale>
        <p:origin x="780" y="5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7/30/2024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7/30/2024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65984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46430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39223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277423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59839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0750" y="48005"/>
            <a:ext cx="7421500" cy="2057441"/>
          </a:xfrm>
        </p:spPr>
        <p:txBody>
          <a:bodyPr/>
          <a:lstStyle/>
          <a:p>
            <a:pPr algn="ctr"/>
            <a:r>
              <a:rPr lang="en-US" dirty="0"/>
              <a:t>PRASENTATION ON</a:t>
            </a:r>
            <a:br>
              <a:rPr lang="en-US" dirty="0"/>
            </a:br>
            <a:r>
              <a:rPr lang="en-US" dirty="0"/>
              <a:t>HARDCOPY OUTPUT DEVICES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20787" y="4393269"/>
            <a:ext cx="3580234" cy="718572"/>
          </a:xfrm>
        </p:spPr>
        <p:txBody>
          <a:bodyPr/>
          <a:lstStyle/>
          <a:p>
            <a:r>
              <a:rPr lang="en-US" dirty="0"/>
              <a:t>PRESENTED BY: GROUP-A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25601" r="25601"/>
          <a:stretch/>
        </p:blipFill>
        <p:spPr>
          <a:xfrm>
            <a:off x="6742557" y="821836"/>
            <a:ext cx="4405503" cy="5066346"/>
          </a:xfrm>
          <a:blipFill>
            <a:blip r:embed="rId4"/>
            <a:stretch>
              <a:fillRect/>
            </a:stretch>
          </a:blipFill>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Slide Number Placeholder 13">
            <a:extLst>
              <a:ext uri="{FF2B5EF4-FFF2-40B4-BE49-F238E27FC236}">
                <a16:creationId xmlns:a16="http://schemas.microsoft.com/office/drawing/2014/main" id="{CFF37232-DEAF-4B06-1A18-CCAC30BFA00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Ink-Jet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endParaRPr lang="en-US" sz="1800" dirty="0"/>
          </a:p>
          <a:p>
            <a:r>
              <a:rPr lang="en-US" sz="1800" dirty="0"/>
              <a:t>An inkjet printer is a type of non-impact printer that creates images by spraying tiny droplets of ink onto paper. It uses cartridges filled with liquid ink in various colors to produce high-quality text and photo prints. Inkjet printers are known for their versatility, allowing for detailed color prints and handling various paper types and sizes.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576285" y="1039091"/>
            <a:ext cx="3895280" cy="3874810"/>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2709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Laser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r>
              <a:rPr lang="en-US" sz="1800" dirty="0"/>
              <a:t>A laser printer is a non-impact printer that uses laser technology to produce high-quality text and images. It works by using a laser beam to scan and create an electrostatic image on a rotating drum. The drum then attracts toner powder, which is transferred onto paper and fused with heat. Laser printers are known for their speed, precision, and sharp text quality, making them ideal for high-volume printing tasks.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3678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Thermal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r>
              <a:rPr lang="en-US" sz="2000" dirty="0"/>
              <a:t>A thermal printer is a non-impact printer that uses heat to produce text and images. It works by applying heat to heat-sensitive paper or a ribbon, which then creates the desired print on the paper. Thermal printers are valued for their speed, quiet operation, and minimal maintenance requirements.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332124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4020518" cy="1205058"/>
          </a:xfrm>
        </p:spPr>
        <p:txBody>
          <a:bodyPr/>
          <a:lstStyle/>
          <a:p>
            <a:r>
              <a:rPr lang="en-US" dirty="0"/>
              <a:t>IMPORTANCE: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390163" y="4251902"/>
            <a:ext cx="2303738" cy="506399"/>
          </a:xfrm>
        </p:spPr>
        <p:txBody>
          <a:bodyPr/>
          <a:lstStyle/>
          <a:p>
            <a:r>
              <a:rPr lang="en-US" dirty="0"/>
              <a:t>Permanent Records</a:t>
            </a:r>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779106" y="2856193"/>
            <a:ext cx="2316894" cy="506399"/>
          </a:xfrm>
        </p:spPr>
        <p:txBody>
          <a:bodyPr/>
          <a:lstStyle/>
          <a:p>
            <a:r>
              <a:rPr lang="en-US" dirty="0"/>
              <a:t>Accessibility</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57212" y="4955027"/>
            <a:ext cx="1877575" cy="506399"/>
          </a:xfrm>
        </p:spPr>
        <p:txBody>
          <a:bodyPr/>
          <a:lstStyle/>
          <a:p>
            <a:r>
              <a:rPr lang="en-US" dirty="0"/>
              <a:t>Presentation</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29650" y="4955028"/>
            <a:ext cx="1877575" cy="506399"/>
          </a:xfrm>
        </p:spPr>
        <p:txBody>
          <a:bodyPr/>
          <a:lstStyle/>
          <a:p>
            <a:r>
              <a:rPr lang="en-US" dirty="0"/>
              <a:t>Readability</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862042"/>
            <a:ext cx="1877575" cy="506399"/>
          </a:xfrm>
        </p:spPr>
        <p:txBody>
          <a:bodyPr/>
          <a:lstStyle/>
          <a:p>
            <a:r>
              <a:rPr lang="en-US" dirty="0"/>
              <a:t>Documentation</a:t>
            </a: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WHY IS HARD-COPY OUTPUT NEEDED?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Permanent Records</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sz="1600" dirty="0"/>
              <a:t>Hardcopy output provides a physical record of documents, which is useful for legal, archival, and personal reference.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Accessibility</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2993564" y="2922238"/>
            <a:ext cx="1867186" cy="2464293"/>
          </a:xfrm>
        </p:spPr>
        <p:txBody>
          <a:bodyPr/>
          <a:lstStyle/>
          <a:p>
            <a:r>
              <a:rPr lang="en-US" sz="1600" dirty="0"/>
              <a:t>Physical documents can be accessed without the need for electronic devices or power, making them reliable in low-tech or offline environments.</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Presentation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r>
              <a:rPr lang="en-US" sz="1600" dirty="0"/>
              <a:t>Printed materials, such as reports and presentations, are often more professional and easier to review compared to digital formats.</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Readability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r>
              <a:rPr lang="en-US" sz="1600" dirty="0"/>
              <a:t>Many people find printed text easier to read and less straining on the eyes compared to screens, especially for long documents.</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Documentation</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r>
              <a:rPr lang="en-US" sz="1600" dirty="0"/>
              <a:t>Hardcopies are essential for official documents, contracts, and forms that require signatures or need to be submitted in physical form.</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262402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3006436" y="563082"/>
            <a:ext cx="5055698" cy="1325563"/>
          </a:xfrm>
        </p:spPr>
        <p:txBody>
          <a:bodyPr/>
          <a:lstStyle/>
          <a:p>
            <a:r>
              <a:rPr lang="en-US" dirty="0"/>
              <a:t>CONCLUSION :</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5334000" y="2151880"/>
            <a:ext cx="6303818" cy="3860993"/>
          </a:xfrm>
        </p:spPr>
        <p:txBody>
          <a:bodyPr/>
          <a:lstStyle/>
          <a:p>
            <a:r>
              <a:rPr lang="en-US" sz="2000" dirty="0"/>
              <a:t>In conclusion, hardcopy output devices play a crucial role in various settings by providing tangible, physical copies of digital documents. Whether it's a printer for everyday tasks, a plotter for detailed designs, or a thermal printer for receipts and labels, these devices offer reliability and durability that digital formats can’t always match. They are essential for creating permanent records, ensuring accessibility, and delivering high-quality prints that meet specific needs. Despite the growing reliance on digital solutions, hardcopy output devices remain indispensable for many professional and personal applications.</a:t>
            </a:r>
          </a:p>
        </p:txBody>
      </p:sp>
      <p:sp>
        <p:nvSpPr>
          <p:cNvPr id="11" name="Slide Number Placeholder 13">
            <a:extLst>
              <a:ext uri="{FF2B5EF4-FFF2-40B4-BE49-F238E27FC236}">
                <a16:creationId xmlns:a16="http://schemas.microsoft.com/office/drawing/2014/main" id="{185F7AFD-ED99-6048-A896-1EDED40C141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294530"/>
          </a:xfrm>
        </p:spPr>
        <p:txBody>
          <a:bodyPr/>
          <a:lstStyle/>
          <a:p>
            <a:r>
              <a:rPr lang="en-US" sz="2000" dirty="0"/>
              <a:t>Hard-copy output devices are the devices which produces output that are physically interactable by user.</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1F26A6-571D-855D-C03F-41919B3921A9}"/>
              </a:ext>
            </a:extLst>
          </p:cNvPr>
          <p:cNvSpPr>
            <a:spLocks noGrp="1"/>
          </p:cNvSpPr>
          <p:nvPr>
            <p:ph type="body" sz="quarter" idx="27"/>
          </p:nvPr>
        </p:nvSpPr>
        <p:spPr>
          <a:xfrm>
            <a:off x="4380495" y="3378020"/>
            <a:ext cx="2823755" cy="736779"/>
          </a:xfrm>
        </p:spPr>
        <p:txBody>
          <a:bodyPr/>
          <a:lstStyle/>
          <a:p>
            <a:pPr algn="ctr"/>
            <a:r>
              <a:rPr lang="en-US" dirty="0"/>
              <a:t>Printers</a:t>
            </a:r>
          </a:p>
        </p:txBody>
      </p:sp>
      <p:sp>
        <p:nvSpPr>
          <p:cNvPr id="7" name="Text Placeholder 6">
            <a:extLst>
              <a:ext uri="{FF2B5EF4-FFF2-40B4-BE49-F238E27FC236}">
                <a16:creationId xmlns:a16="http://schemas.microsoft.com/office/drawing/2014/main" id="{C4FA5BBC-2CC3-817F-664F-4777EEFC3241}"/>
              </a:ext>
            </a:extLst>
          </p:cNvPr>
          <p:cNvSpPr>
            <a:spLocks noGrp="1"/>
          </p:cNvSpPr>
          <p:nvPr>
            <p:ph type="body" sz="quarter" idx="28"/>
          </p:nvPr>
        </p:nvSpPr>
        <p:spPr>
          <a:xfrm>
            <a:off x="4380495" y="4072515"/>
            <a:ext cx="2823755" cy="2144713"/>
          </a:xfrm>
        </p:spPr>
        <p:txBody>
          <a:bodyPr/>
          <a:lstStyle/>
          <a:p>
            <a:endParaRPr lang="en-US" dirty="0"/>
          </a:p>
          <a:p>
            <a:r>
              <a:rPr lang="en-US" dirty="0"/>
              <a:t>A printer is a device that produces a physical copy of digital documents or images onto paper or other media. It converts electronic data from a computer or other digital sources into a tangible form, such as text and graphics.</a:t>
            </a:r>
          </a:p>
          <a:p>
            <a:endParaRPr lang="en-US" dirty="0"/>
          </a:p>
        </p:txBody>
      </p:sp>
      <p:pic>
        <p:nvPicPr>
          <p:cNvPr id="13" name="Picture Placeholder 12" descr="A black printer with a black border&#10;&#10;Description automatically generated">
            <a:extLst>
              <a:ext uri="{FF2B5EF4-FFF2-40B4-BE49-F238E27FC236}">
                <a16:creationId xmlns:a16="http://schemas.microsoft.com/office/drawing/2014/main" id="{1C35470E-BE2C-D945-AE72-C7F675F07672}"/>
              </a:ext>
            </a:extLst>
          </p:cNvPr>
          <p:cNvPicPr>
            <a:picLocks noGrp="1" noChangeAspect="1"/>
          </p:cNvPicPr>
          <p:nvPr>
            <p:ph type="pic" sz="quarter" idx="51"/>
          </p:nvPr>
        </p:nvPicPr>
        <p:blipFill>
          <a:blip r:embed="rId2"/>
          <a:srcRect l="10977" r="10977"/>
          <a:stretch>
            <a:fillRect/>
          </a:stretch>
        </p:blipFill>
        <p:spPr>
          <a:xfrm>
            <a:off x="4648200" y="1476375"/>
            <a:ext cx="1885950" cy="2144713"/>
          </a:xfrm>
        </p:spPr>
      </p:pic>
      <p:sp>
        <p:nvSpPr>
          <p:cNvPr id="5" name="Title 4">
            <a:extLst>
              <a:ext uri="{FF2B5EF4-FFF2-40B4-BE49-F238E27FC236}">
                <a16:creationId xmlns:a16="http://schemas.microsoft.com/office/drawing/2014/main" id="{E36D9D05-087B-937E-FA3A-DAB79D5B7336}"/>
              </a:ext>
            </a:extLst>
          </p:cNvPr>
          <p:cNvSpPr>
            <a:spLocks noGrp="1"/>
          </p:cNvSpPr>
          <p:nvPr>
            <p:ph type="title"/>
          </p:nvPr>
        </p:nvSpPr>
        <p:spPr>
          <a:xfrm>
            <a:off x="3000269" y="151263"/>
            <a:ext cx="8257308" cy="1325563"/>
          </a:xfrm>
        </p:spPr>
        <p:txBody>
          <a:bodyPr/>
          <a:lstStyle/>
          <a:p>
            <a:r>
              <a:rPr lang="en-US" dirty="0"/>
              <a:t>Types of hardcopy output devices</a:t>
            </a:r>
          </a:p>
        </p:txBody>
      </p:sp>
      <p:sp>
        <p:nvSpPr>
          <p:cNvPr id="9" name="Text Placeholder 8">
            <a:extLst>
              <a:ext uri="{FF2B5EF4-FFF2-40B4-BE49-F238E27FC236}">
                <a16:creationId xmlns:a16="http://schemas.microsoft.com/office/drawing/2014/main" id="{472D6D34-6E1F-AFA0-28A9-EF0ACAC16DB2}"/>
              </a:ext>
            </a:extLst>
          </p:cNvPr>
          <p:cNvSpPr>
            <a:spLocks noGrp="1"/>
          </p:cNvSpPr>
          <p:nvPr>
            <p:ph type="body" sz="quarter" idx="52"/>
          </p:nvPr>
        </p:nvSpPr>
        <p:spPr>
          <a:xfrm>
            <a:off x="7750285" y="3361532"/>
            <a:ext cx="2653545" cy="736779"/>
          </a:xfrm>
        </p:spPr>
        <p:txBody>
          <a:bodyPr/>
          <a:lstStyle/>
          <a:p>
            <a:pPr algn="ctr"/>
            <a:r>
              <a:rPr lang="en-US" dirty="0"/>
              <a:t>Plotters</a:t>
            </a:r>
          </a:p>
        </p:txBody>
      </p:sp>
      <p:sp>
        <p:nvSpPr>
          <p:cNvPr id="10" name="Text Placeholder 9">
            <a:extLst>
              <a:ext uri="{FF2B5EF4-FFF2-40B4-BE49-F238E27FC236}">
                <a16:creationId xmlns:a16="http://schemas.microsoft.com/office/drawing/2014/main" id="{56B2016B-1574-6337-0C68-DAE5BBF69A77}"/>
              </a:ext>
            </a:extLst>
          </p:cNvPr>
          <p:cNvSpPr>
            <a:spLocks noGrp="1"/>
          </p:cNvSpPr>
          <p:nvPr>
            <p:ph type="body" sz="quarter" idx="53"/>
          </p:nvPr>
        </p:nvSpPr>
        <p:spPr>
          <a:xfrm>
            <a:off x="7641296" y="4201488"/>
            <a:ext cx="2823755" cy="2015739"/>
          </a:xfrm>
        </p:spPr>
        <p:txBody>
          <a:bodyPr/>
          <a:lstStyle/>
          <a:p>
            <a:r>
              <a:rPr lang="en-US" dirty="0"/>
              <a:t>Plotters are specialized printers used to create large-scale graphics and detailed drawings. Unlike traditional printers that use a fixed print head, plotters use pens or blades to draw lines and shapes on paper or other materials. They are commonly used for engineering diagrams.</a:t>
            </a:r>
          </a:p>
        </p:txBody>
      </p:sp>
      <p:pic>
        <p:nvPicPr>
          <p:cNvPr id="11" name="Picture 10">
            <a:extLst>
              <a:ext uri="{FF2B5EF4-FFF2-40B4-BE49-F238E27FC236}">
                <a16:creationId xmlns:a16="http://schemas.microsoft.com/office/drawing/2014/main" id="{3050F88B-EA4B-DE37-D48D-A5D512AB7621}"/>
              </a:ext>
            </a:extLst>
          </p:cNvPr>
          <p:cNvPicPr>
            <a:picLocks noChangeAspect="1"/>
          </p:cNvPicPr>
          <p:nvPr/>
        </p:nvPicPr>
        <p:blipFill>
          <a:blip r:embed="rId3"/>
          <a:srcRect/>
          <a:stretch/>
        </p:blipFill>
        <p:spPr>
          <a:xfrm>
            <a:off x="8221680" y="1568749"/>
            <a:ext cx="1889924" cy="2098986"/>
          </a:xfrm>
          <a:prstGeom prst="rect">
            <a:avLst/>
          </a:prstGeom>
        </p:spPr>
      </p:pic>
      <p:sp>
        <p:nvSpPr>
          <p:cNvPr id="16" name="Slide Number Placeholder 13">
            <a:extLst>
              <a:ext uri="{FF2B5EF4-FFF2-40B4-BE49-F238E27FC236}">
                <a16:creationId xmlns:a16="http://schemas.microsoft.com/office/drawing/2014/main" id="{A55D4FA8-4813-2ED4-EB9E-E210EE5208E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9005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10510" y="2016579"/>
            <a:ext cx="4441188" cy="823603"/>
          </a:xfrm>
        </p:spPr>
        <p:txBody>
          <a:bodyPr/>
          <a:lstStyle/>
          <a:p>
            <a:pPr marL="457200" indent="-457200">
              <a:buFont typeface="Wingdings" panose="05000000000000000000" pitchFamily="2" charset="2"/>
              <a:buChar char="v"/>
            </a:pPr>
            <a:r>
              <a:rPr lang="en-US" sz="3200" dirty="0"/>
              <a:t>IMPACT PRINTER</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508366" y="2696005"/>
            <a:ext cx="3192350" cy="917605"/>
          </a:xfrm>
        </p:spPr>
        <p:txBody>
          <a:bodyPr/>
          <a:lstStyle/>
          <a:p>
            <a:endParaRPr lang="en-US" sz="2400" dirty="0">
              <a:solidFill>
                <a:schemeClr val="bg2">
                  <a:lumMod val="25000"/>
                </a:schemeClr>
              </a:solidFill>
            </a:endParaRPr>
          </a:p>
          <a:p>
            <a:r>
              <a:rPr lang="en-US" sz="2400" dirty="0">
                <a:solidFill>
                  <a:schemeClr val="bg2">
                    <a:lumMod val="25000"/>
                  </a:schemeClr>
                </a:solidFill>
              </a:rPr>
              <a:t>Types of printers: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TextBox 1">
            <a:extLst>
              <a:ext uri="{FF2B5EF4-FFF2-40B4-BE49-F238E27FC236}">
                <a16:creationId xmlns:a16="http://schemas.microsoft.com/office/drawing/2014/main" id="{E29A51EF-D1AF-7C38-8BF0-B901626A2D65}"/>
              </a:ext>
            </a:extLst>
          </p:cNvPr>
          <p:cNvSpPr txBox="1"/>
          <p:nvPr/>
        </p:nvSpPr>
        <p:spPr>
          <a:xfrm>
            <a:off x="6217494" y="2862421"/>
            <a:ext cx="5974506" cy="584775"/>
          </a:xfrm>
          <a:prstGeom prst="rect">
            <a:avLst/>
          </a:prstGeom>
        </p:spPr>
        <p:txBody>
          <a:bodyPr wrap="square" rtlCol="0">
            <a:spAutoFit/>
          </a:bodyPr>
          <a:lstStyle/>
          <a:p>
            <a:pPr marL="457200" indent="-457200" algn="ctr">
              <a:lnSpc>
                <a:spcPct val="100000"/>
              </a:lnSpc>
              <a:spcBef>
                <a:spcPts val="0"/>
              </a:spcBef>
              <a:buFont typeface="Wingdings" panose="05000000000000000000" pitchFamily="2" charset="2"/>
              <a:buChar char="v"/>
            </a:pPr>
            <a:r>
              <a:rPr lang="en-US" sz="3200" dirty="0">
                <a:solidFill>
                  <a:prstClr val="white"/>
                </a:solidFill>
                <a:latin typeface="Posterama" panose="020B0504020200020000" pitchFamily="34" charset="0"/>
                <a:ea typeface="微软雅黑"/>
                <a:cs typeface="Posterama" panose="020B0504020200020000" pitchFamily="34" charset="0"/>
              </a:rPr>
              <a:t>NON-IMPACT PRINTER</a:t>
            </a:r>
          </a:p>
        </p:txBody>
      </p:sp>
      <p:sp>
        <p:nvSpPr>
          <p:cNvPr id="5" name="Slide Number Placeholder 13">
            <a:extLst>
              <a:ext uri="{FF2B5EF4-FFF2-40B4-BE49-F238E27FC236}">
                <a16:creationId xmlns:a16="http://schemas.microsoft.com/office/drawing/2014/main" id="{DFB80F85-8B48-F4CB-AF69-0C84168BFA4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Dot-Matrix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Daisy-Wheel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Line Printer</a:t>
            </a:r>
          </a:p>
        </p:txBody>
      </p:sp>
      <p:pic>
        <p:nvPicPr>
          <p:cNvPr id="28" name="Picture Placeholder 27" descr="A white printer with a black cover&#10;&#10;Description automatically generated">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176" b="176"/>
          <a:stretch>
            <a:fillRect/>
          </a:stretch>
        </p:blipFill>
        <p:spPr/>
      </p:pic>
      <p:pic>
        <p:nvPicPr>
          <p:cNvPr id="39" name="Picture Placeholder 38" descr="A close-up of a printer&#10;&#10;Description automatically generated">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8" b="8"/>
          <a:stretch>
            <a:fillRect/>
          </a:stretch>
        </p:blipFill>
        <p:spPr/>
      </p:pic>
      <p:pic>
        <p:nvPicPr>
          <p:cNvPr id="43" name="Picture Placeholder 42" descr="A close-up of a printer&#10;&#10;Description automatically generated">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76" b="176"/>
          <a:stretch>
            <a:fillRect/>
          </a:stretch>
        </p:blipFill>
        <p:spPr/>
      </p:pic>
      <p:sp>
        <p:nvSpPr>
          <p:cNvPr id="4" name="Slide Number Placeholder 13">
            <a:extLst>
              <a:ext uri="{FF2B5EF4-FFF2-40B4-BE49-F238E27FC236}">
                <a16:creationId xmlns:a16="http://schemas.microsoft.com/office/drawing/2014/main" id="{FC2C8865-5FD8-0164-5A22-F1D7BBF178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775535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9823998" cy="1325563"/>
          </a:xfrm>
        </p:spPr>
        <p:txBody>
          <a:bodyPr/>
          <a:lstStyle/>
          <a:p>
            <a:r>
              <a:rPr lang="en-US" dirty="0"/>
              <a:t>Dot-Matrix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sz="1800" dirty="0"/>
              <a:t>A dot matrix printer is a type of impact printer that prints by striking an inked ribbon with a grid of tiny pins. It creates text and images by forming patterns of dots on the paper. These printers are useful for printing multiple copies of forms and other documents that need to be durable.</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printer&#10;&#10;Description automatically generated">
            <a:extLst>
              <a:ext uri="{FF2B5EF4-FFF2-40B4-BE49-F238E27FC236}">
                <a16:creationId xmlns:a16="http://schemas.microsoft.com/office/drawing/2014/main" id="{12EAC29E-83CB-013C-0F8D-720CE2635173}"/>
              </a:ext>
            </a:extLst>
          </p:cNvPr>
          <p:cNvPicPr>
            <a:picLocks noGrp="1" noChangeAspect="1"/>
          </p:cNvPicPr>
          <p:nvPr>
            <p:ph type="pic" sz="quarter" idx="48"/>
          </p:nvPr>
        </p:nvPicPr>
        <p:blipFill>
          <a:blip r:embed="rId2"/>
          <a:srcRect l="10148" r="10148"/>
          <a:stretch>
            <a:fillRect/>
          </a:stretch>
        </p:blipFill>
        <p:spPr/>
      </p:pic>
      <p:sp>
        <p:nvSpPr>
          <p:cNvPr id="17" name="Text Placeholder 16">
            <a:extLst>
              <a:ext uri="{FF2B5EF4-FFF2-40B4-BE49-F238E27FC236}">
                <a16:creationId xmlns:a16="http://schemas.microsoft.com/office/drawing/2014/main" id="{813EF25F-3221-8BF8-ADFA-7BFBD634B06C}"/>
              </a:ext>
            </a:extLst>
          </p:cNvPr>
          <p:cNvSpPr>
            <a:spLocks noGrp="1"/>
          </p:cNvSpPr>
          <p:nvPr>
            <p:ph type="body" sz="quarter" idx="28"/>
          </p:nvPr>
        </p:nvSpPr>
        <p:spPr/>
        <p:txBody>
          <a:bodyPr/>
          <a:lstStyle/>
          <a:p>
            <a:r>
              <a:rPr lang="en-US" sz="1800" dirty="0"/>
              <a:t>A dot matrix printer is a type of impact printer that prints by striking an inked ribbon with a grid of tiny pins. It creates text and images by forming patterns of dots on the paper. These printers are useful for printing multiple copies of forms and other documents that need to be durable.</a:t>
            </a:r>
          </a:p>
        </p:txBody>
      </p:sp>
      <p:sp>
        <p:nvSpPr>
          <p:cNvPr id="16" name="Title 15">
            <a:extLst>
              <a:ext uri="{FF2B5EF4-FFF2-40B4-BE49-F238E27FC236}">
                <a16:creationId xmlns:a16="http://schemas.microsoft.com/office/drawing/2014/main" id="{4C26DC39-E34C-A5D5-3D2E-B2D27C3E372B}"/>
              </a:ext>
            </a:extLst>
          </p:cNvPr>
          <p:cNvSpPr>
            <a:spLocks noGrp="1"/>
          </p:cNvSpPr>
          <p:nvPr>
            <p:ph type="title"/>
          </p:nvPr>
        </p:nvSpPr>
        <p:spPr>
          <a:xfrm>
            <a:off x="449970" y="1632696"/>
            <a:ext cx="9823998" cy="1325563"/>
          </a:xfrm>
        </p:spPr>
        <p:txBody>
          <a:bodyPr/>
          <a:lstStyle/>
          <a:p>
            <a:r>
              <a:rPr lang="en-US" dirty="0"/>
              <a:t>Daisy-Wheel Printer</a:t>
            </a:r>
          </a:p>
        </p:txBody>
      </p:sp>
      <p:sp>
        <p:nvSpPr>
          <p:cNvPr id="3" name="Slide Number Placeholder 13">
            <a:extLst>
              <a:ext uri="{FF2B5EF4-FFF2-40B4-BE49-F238E27FC236}">
                <a16:creationId xmlns:a16="http://schemas.microsoft.com/office/drawing/2014/main" id="{00EA5713-F533-1007-E63D-03C9ED44264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869226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printer&#10;&#10;Description automatically generated">
            <a:extLst>
              <a:ext uri="{FF2B5EF4-FFF2-40B4-BE49-F238E27FC236}">
                <a16:creationId xmlns:a16="http://schemas.microsoft.com/office/drawing/2014/main" id="{93C64940-9672-D802-3A2A-FA5596573179}"/>
              </a:ext>
            </a:extLst>
          </p:cNvPr>
          <p:cNvPicPr>
            <a:picLocks noGrp="1" noChangeAspect="1"/>
          </p:cNvPicPr>
          <p:nvPr>
            <p:ph type="pic" sz="quarter" idx="48"/>
          </p:nvPr>
        </p:nvPicPr>
        <p:blipFill>
          <a:blip r:embed="rId2"/>
          <a:srcRect l="9987" r="9987"/>
          <a:stretch>
            <a:fillRect/>
          </a:stretch>
        </p:blipFill>
        <p:spPr/>
      </p:pic>
      <p:sp>
        <p:nvSpPr>
          <p:cNvPr id="15" name="Text Placeholder 14">
            <a:extLst>
              <a:ext uri="{FF2B5EF4-FFF2-40B4-BE49-F238E27FC236}">
                <a16:creationId xmlns:a16="http://schemas.microsoft.com/office/drawing/2014/main" id="{B9F2919A-B4AD-DFEE-A967-8D8301573D1B}"/>
              </a:ext>
            </a:extLst>
          </p:cNvPr>
          <p:cNvSpPr>
            <a:spLocks noGrp="1"/>
          </p:cNvSpPr>
          <p:nvPr>
            <p:ph type="body" sz="quarter" idx="28"/>
          </p:nvPr>
        </p:nvSpPr>
        <p:spPr>
          <a:xfrm>
            <a:off x="517427" y="3253120"/>
            <a:ext cx="4959822" cy="2288698"/>
          </a:xfrm>
        </p:spPr>
        <p:txBody>
          <a:bodyPr/>
          <a:lstStyle/>
          <a:p>
            <a:r>
              <a:rPr lang="en-US" sz="1800" dirty="0"/>
              <a:t>A line printer is a type of printer that prints an entire line of text at once. It works by using a series of hammers or a rotating drum with characters to press an inked ribbon onto the paper. This method makes line printers very fast and efficient, especially for printing large amounts of text. They’re commonly used in settings where high-volume printing is needed.</a:t>
            </a:r>
          </a:p>
        </p:txBody>
      </p:sp>
      <p:sp>
        <p:nvSpPr>
          <p:cNvPr id="14" name="Title 13">
            <a:extLst>
              <a:ext uri="{FF2B5EF4-FFF2-40B4-BE49-F238E27FC236}">
                <a16:creationId xmlns:a16="http://schemas.microsoft.com/office/drawing/2014/main" id="{2560B29C-A3C0-0476-ADE5-BE9EB6B03DCB}"/>
              </a:ext>
            </a:extLst>
          </p:cNvPr>
          <p:cNvSpPr>
            <a:spLocks noGrp="1"/>
          </p:cNvSpPr>
          <p:nvPr>
            <p:ph type="title"/>
          </p:nvPr>
        </p:nvSpPr>
        <p:spPr>
          <a:xfrm>
            <a:off x="517427" y="1448736"/>
            <a:ext cx="9823998" cy="1325563"/>
          </a:xfrm>
        </p:spPr>
        <p:txBody>
          <a:bodyPr/>
          <a:lstStyle/>
          <a:p>
            <a:r>
              <a:rPr lang="en-US" dirty="0"/>
              <a:t>Line Printer</a:t>
            </a:r>
          </a:p>
        </p:txBody>
      </p:sp>
      <p:sp>
        <p:nvSpPr>
          <p:cNvPr id="3" name="Slide Number Placeholder 13">
            <a:extLst>
              <a:ext uri="{FF2B5EF4-FFF2-40B4-BE49-F238E27FC236}">
                <a16:creationId xmlns:a16="http://schemas.microsoft.com/office/drawing/2014/main" id="{253EA1BA-CFB5-4A2F-D4D1-7E6AFB06430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924298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NON-IMPACT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Ink-Jet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Laser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Thermal Printer</a:t>
            </a:r>
          </a:p>
        </p:txBody>
      </p:sp>
      <p:pic>
        <p:nvPicPr>
          <p:cNvPr id="28" name="Picture Placeholder 27">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5614" b="5614"/>
          <a:stretch/>
        </p:blipFill>
        <p:spPr/>
      </p:pic>
      <p:pic>
        <p:nvPicPr>
          <p:cNvPr id="39" name="Picture Placeholder 38">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5614" b="5614"/>
          <a:stretch/>
        </p:blipFill>
        <p:spPr/>
      </p:pic>
      <p:pic>
        <p:nvPicPr>
          <p:cNvPr id="43" name="Picture Placeholder 42">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1747" b="11747"/>
          <a:stretch/>
        </p:blipFill>
        <p:spPr/>
      </p:pic>
      <p:sp>
        <p:nvSpPr>
          <p:cNvPr id="3" name="Slide Number Placeholder 13">
            <a:extLst>
              <a:ext uri="{FF2B5EF4-FFF2-40B4-BE49-F238E27FC236}">
                <a16:creationId xmlns:a16="http://schemas.microsoft.com/office/drawing/2014/main" id="{C35FE8E1-C07C-FDAC-0D94-57749454C216}"/>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378306677"/>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113</TotalTime>
  <Words>799</Words>
  <Application>Microsoft Office PowerPoint</Application>
  <PresentationFormat>Widescreen</PresentationFormat>
  <Paragraphs>83</Paragraphs>
  <Slides>15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等线</vt:lpstr>
      <vt:lpstr>Abadi</vt:lpstr>
      <vt:lpstr>Arial</vt:lpstr>
      <vt:lpstr>Calibri</vt:lpstr>
      <vt:lpstr>Posterama</vt:lpstr>
      <vt:lpstr>Posterama Text Black</vt:lpstr>
      <vt:lpstr>Posterama Text SemiBold</vt:lpstr>
      <vt:lpstr>Wingdings</vt:lpstr>
      <vt:lpstr>Custom</vt:lpstr>
      <vt:lpstr>PRASENTATION ON HARDCOPY OUTPUT DEVICES</vt:lpstr>
      <vt:lpstr>Introduction</vt:lpstr>
      <vt:lpstr>Types of hardcopy output devices</vt:lpstr>
      <vt:lpstr>IMPACT PRINTER</vt:lpstr>
      <vt:lpstr>IMPACT PRINTERS</vt:lpstr>
      <vt:lpstr>Dot-Matrix Printer</vt:lpstr>
      <vt:lpstr>Daisy-Wheel Printer</vt:lpstr>
      <vt:lpstr>Line Printer</vt:lpstr>
      <vt:lpstr>NON-IMPACT PRINTERS</vt:lpstr>
      <vt:lpstr>Ink-Jet Printer</vt:lpstr>
      <vt:lpstr>Laser Printer</vt:lpstr>
      <vt:lpstr>Thermal Printer</vt:lpstr>
      <vt:lpstr>IMPORTANCE:</vt:lpstr>
      <vt:lpstr>WHY IS HARD-COPY OUTPUT NEEDED?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Pradip Niroula</dc:creator>
  <cp:lastModifiedBy>Pradip Niroula</cp:lastModifiedBy>
  <cp:revision>3</cp:revision>
  <dcterms:created xsi:type="dcterms:W3CDTF">2024-07-30T13:29:48Z</dcterms:created>
  <dcterms:modified xsi:type="dcterms:W3CDTF">2024-07-30T15:32:23Z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